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256" r:id="rId2"/>
    <p:sldId id="284" r:id="rId3"/>
    <p:sldId id="257" r:id="rId4"/>
    <p:sldId id="285" r:id="rId5"/>
    <p:sldId id="258" r:id="rId6"/>
    <p:sldId id="260" r:id="rId7"/>
    <p:sldId id="259" r:id="rId8"/>
    <p:sldId id="262" r:id="rId9"/>
    <p:sldId id="261" r:id="rId10"/>
    <p:sldId id="282" r:id="rId11"/>
    <p:sldId id="283" r:id="rId12"/>
    <p:sldId id="264" r:id="rId13"/>
    <p:sldId id="288" r:id="rId14"/>
    <p:sldId id="263" r:id="rId15"/>
    <p:sldId id="265" r:id="rId16"/>
    <p:sldId id="266" r:id="rId17"/>
    <p:sldId id="267" r:id="rId18"/>
    <p:sldId id="268" r:id="rId19"/>
    <p:sldId id="286" r:id="rId20"/>
    <p:sldId id="281" r:id="rId21"/>
    <p:sldId id="269" r:id="rId22"/>
    <p:sldId id="270" r:id="rId23"/>
    <p:sldId id="272" r:id="rId24"/>
    <p:sldId id="273" r:id="rId25"/>
    <p:sldId id="274" r:id="rId26"/>
    <p:sldId id="275" r:id="rId27"/>
    <p:sldId id="277" r:id="rId28"/>
    <p:sldId id="276" r:id="rId29"/>
    <p:sldId id="278" r:id="rId30"/>
    <p:sldId id="287" r:id="rId31"/>
    <p:sldId id="280" r:id="rId32"/>
    <p:sldId id="279" r:id="rId3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6" d="100"/>
          <a:sy n="106" d="100"/>
        </p:scale>
        <p:origin x="1764" y="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43F7F0-7775-4D27-B87D-D017DF7F1917}" type="datetimeFigureOut">
              <a:rPr lang="en-US" smtClean="0"/>
              <a:t>2023-03-04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ED7531-9F6B-4B93-A871-A4364DA7EA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6304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Drill Parts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ED7531-9F6B-4B93-A871-A4364DA7EA7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457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Drill</a:t>
            </a:r>
            <a:r>
              <a:rPr lang="en-US" baseline="0" dirty="0"/>
              <a:t> Sharpening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ED7531-9F6B-4B93-A871-A4364DA7EA7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989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Drill Types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ED7531-9F6B-4B93-A871-A4364DA7EA7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3523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Hole </a:t>
            </a:r>
            <a:r>
              <a:rPr lang="en-US"/>
              <a:t>Finishing Operations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ED7531-9F6B-4B93-A871-A4364DA7EA7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2775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A6CCC-A410-490E-B303-A41F7B84860E}" type="datetimeFigureOut">
              <a:rPr lang="en-US" smtClean="0"/>
              <a:pPr/>
              <a:t>2023-03-04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B471C-A9FA-403A-AD0C-2ABEBF99127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A6CCC-A410-490E-B303-A41F7B84860E}" type="datetimeFigureOut">
              <a:rPr lang="en-US" smtClean="0"/>
              <a:pPr/>
              <a:t>2023-03-04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B471C-A9FA-403A-AD0C-2ABEBF99127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A6CCC-A410-490E-B303-A41F7B84860E}" type="datetimeFigureOut">
              <a:rPr lang="en-US" smtClean="0"/>
              <a:pPr/>
              <a:t>2023-03-04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B471C-A9FA-403A-AD0C-2ABEBF99127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A6CCC-A410-490E-B303-A41F7B84860E}" type="datetimeFigureOut">
              <a:rPr lang="en-US" smtClean="0"/>
              <a:pPr/>
              <a:t>2023-03-04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B471C-A9FA-403A-AD0C-2ABEBF99127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A6CCC-A410-490E-B303-A41F7B84860E}" type="datetimeFigureOut">
              <a:rPr lang="en-US" smtClean="0"/>
              <a:pPr/>
              <a:t>2023-03-04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B471C-A9FA-403A-AD0C-2ABEBF99127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A6CCC-A410-490E-B303-A41F7B84860E}" type="datetimeFigureOut">
              <a:rPr lang="en-US" smtClean="0"/>
              <a:pPr/>
              <a:t>2023-03-04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B471C-A9FA-403A-AD0C-2ABEBF99127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A6CCC-A410-490E-B303-A41F7B84860E}" type="datetimeFigureOut">
              <a:rPr lang="en-US" smtClean="0"/>
              <a:pPr/>
              <a:t>2023-03-04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B471C-A9FA-403A-AD0C-2ABEBF99127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A6CCC-A410-490E-B303-A41F7B84860E}" type="datetimeFigureOut">
              <a:rPr lang="en-US" smtClean="0"/>
              <a:pPr/>
              <a:t>2023-03-04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B471C-A9FA-403A-AD0C-2ABEBF99127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A6CCC-A410-490E-B303-A41F7B84860E}" type="datetimeFigureOut">
              <a:rPr lang="en-US" smtClean="0"/>
              <a:pPr/>
              <a:t>2023-03-04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B471C-A9FA-403A-AD0C-2ABEBF99127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A6CCC-A410-490E-B303-A41F7B84860E}" type="datetimeFigureOut">
              <a:rPr lang="en-US" smtClean="0"/>
              <a:pPr/>
              <a:t>2023-03-04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B471C-A9FA-403A-AD0C-2ABEBF99127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7A6CCC-A410-490E-B303-A41F7B84860E}" type="datetimeFigureOut">
              <a:rPr lang="en-US" smtClean="0"/>
              <a:pPr/>
              <a:t>2023-03-04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B471C-A9FA-403A-AD0C-2ABEBF99127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7A6CCC-A410-490E-B303-A41F7B84860E}" type="datetimeFigureOut">
              <a:rPr lang="en-US" smtClean="0"/>
              <a:pPr/>
              <a:t>2023-03-04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7B471C-A9FA-403A-AD0C-2ABEBF991272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www2.latech.edu/~long/video.php?name=08.3.Drill%20Types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www2.latech.edu/~long/video.php?name=08.1.Drill%20Parts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www2.latech.edu/~long/video.php?name=08.4.Hole%20Finishing%20Operations" TargetMode="Externa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www2.latech.edu/~long/video.php?name=08.2.Drill%20Sharpening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66700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Drilling </a:t>
            </a:r>
            <a:r>
              <a:rPr lang="en-US"/>
              <a:t>and Hole Making </a:t>
            </a:r>
            <a:r>
              <a:rPr lang="en-US" dirty="0"/>
              <a:t>Processes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Drill Point Variations to Reduce Thrust</a:t>
            </a:r>
          </a:p>
        </p:txBody>
      </p:sp>
      <p:pic>
        <p:nvPicPr>
          <p:cNvPr id="4" name="Content Placeholder 3" descr="Fig 23-4 Drill point variations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438400" y="1219200"/>
            <a:ext cx="4267200" cy="5517932"/>
          </a:xfr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Low Thrust Drill Point</a:t>
            </a:r>
          </a:p>
        </p:txBody>
      </p:sp>
      <p:pic>
        <p:nvPicPr>
          <p:cNvPr id="4" name="Content Placeholder 3" descr="Fig 23-5 Low thrust drill point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453640" y="1417638"/>
            <a:ext cx="4236720" cy="5295900"/>
          </a:xfr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Improper Grinding</a:t>
            </a:r>
          </a:p>
        </p:txBody>
      </p:sp>
      <p:pic>
        <p:nvPicPr>
          <p:cNvPr id="4" name="Content Placeholder 3" descr="Fig 23-6 Typical drilling problems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rcRect t="9298" r="526" b="9298"/>
          <a:stretch>
            <a:fillRect/>
          </a:stretch>
        </p:blipFill>
        <p:spPr>
          <a:xfrm>
            <a:off x="990600" y="1676400"/>
            <a:ext cx="7200900" cy="4419600"/>
          </a:xfr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Chisel-Edge Angle</a:t>
            </a:r>
          </a:p>
        </p:txBody>
      </p:sp>
      <p:pic>
        <p:nvPicPr>
          <p:cNvPr id="5" name="Picture 4" descr="Diagram, schematic&#10;&#10;Description automatically generated">
            <a:extLst>
              <a:ext uri="{FF2B5EF4-FFF2-40B4-BE49-F238E27FC236}">
                <a16:creationId xmlns:a16="http://schemas.microsoft.com/office/drawing/2014/main" id="{17412613-D382-4F46-9B62-BBA18884E8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455" y="1417638"/>
            <a:ext cx="6491089" cy="5426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9645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9EA287B2-3E69-40C5-8F89-02F3E4838A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214319"/>
            <a:ext cx="7924800" cy="539952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Drill Sizes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lvl="0">
              <a:buNone/>
            </a:pPr>
            <a:r>
              <a:rPr lang="en-US" dirty="0"/>
              <a:t>	Millimeter series</a:t>
            </a:r>
          </a:p>
          <a:p>
            <a:pPr lvl="0">
              <a:buNone/>
            </a:pPr>
            <a:r>
              <a:rPr lang="en-US" dirty="0"/>
              <a:t>		increments of 0.01 – 0.5mm in dia. from 0.015mm</a:t>
            </a:r>
          </a:p>
          <a:p>
            <a:pPr>
              <a:buNone/>
            </a:pPr>
            <a:r>
              <a:rPr lang="en-US" dirty="0"/>
              <a:t> </a:t>
            </a:r>
          </a:p>
          <a:p>
            <a:pPr lvl="0">
              <a:buNone/>
            </a:pPr>
            <a:r>
              <a:rPr lang="en-US" dirty="0"/>
              <a:t>	Numerical series</a:t>
            </a:r>
          </a:p>
          <a:p>
            <a:pPr lvl="0">
              <a:buNone/>
            </a:pPr>
            <a:r>
              <a:rPr lang="en-US" dirty="0"/>
              <a:t>		No. 80 (0.0135”) to No. 1 (0.228”)</a:t>
            </a:r>
          </a:p>
          <a:p>
            <a:pPr>
              <a:buNone/>
            </a:pPr>
            <a:r>
              <a:rPr lang="en-US" dirty="0"/>
              <a:t> </a:t>
            </a:r>
          </a:p>
          <a:p>
            <a:pPr lvl="0">
              <a:buNone/>
            </a:pPr>
            <a:r>
              <a:rPr lang="en-US" dirty="0"/>
              <a:t>	Letter sizes</a:t>
            </a:r>
          </a:p>
          <a:p>
            <a:pPr lvl="0">
              <a:buNone/>
            </a:pPr>
            <a:r>
              <a:rPr lang="en-US" dirty="0"/>
              <a:t>		A (0.234”) to Z (0.413”)</a:t>
            </a:r>
          </a:p>
          <a:p>
            <a:pPr>
              <a:buNone/>
            </a:pPr>
            <a:r>
              <a:rPr lang="en-US" dirty="0"/>
              <a:t> </a:t>
            </a:r>
          </a:p>
          <a:p>
            <a:pPr lvl="0">
              <a:buNone/>
            </a:pPr>
            <a:r>
              <a:rPr lang="en-US" dirty="0"/>
              <a:t>	Fractional sizes</a:t>
            </a:r>
          </a:p>
          <a:p>
            <a:pPr lvl="0">
              <a:buNone/>
            </a:pPr>
            <a:r>
              <a:rPr lang="en-US" dirty="0"/>
              <a:t>		by 1/64” up to over 4 inches</a:t>
            </a:r>
          </a:p>
          <a:p>
            <a:pPr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Hole Saw</a:t>
            </a:r>
          </a:p>
        </p:txBody>
      </p:sp>
      <p:pic>
        <p:nvPicPr>
          <p:cNvPr id="4" name="Content Placeholder 3" descr="Fig 23-9 Hole saw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3218760" y="1600200"/>
            <a:ext cx="2706480" cy="4525963"/>
          </a:xfr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Center Drill</a:t>
            </a:r>
          </a:p>
        </p:txBody>
      </p:sp>
      <p:pic>
        <p:nvPicPr>
          <p:cNvPr id="4" name="Content Placeholder 3" descr="Fig 23-10A Center Drill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rcRect t="604" r="40000" b="69396"/>
          <a:stretch>
            <a:fillRect/>
          </a:stretch>
        </p:blipFill>
        <p:spPr>
          <a:xfrm>
            <a:off x="2743200" y="2857500"/>
            <a:ext cx="3657600" cy="1143000"/>
          </a:xfr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Four Steps to an Accurate Hole</a:t>
            </a:r>
          </a:p>
        </p:txBody>
      </p:sp>
      <p:pic>
        <p:nvPicPr>
          <p:cNvPr id="4" name="Content Placeholder 3" descr="Fig 23-10 Accurate hole four steps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851584" y="1646237"/>
            <a:ext cx="7440832" cy="4525963"/>
          </a:xfr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2EA02B3-6AF6-4C69-918E-694E65DD9F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D3E38D5-93E8-4508-87E8-0EB06396CA4A}"/>
              </a:ext>
            </a:extLst>
          </p:cNvPr>
          <p:cNvSpPr txBox="1"/>
          <p:nvPr/>
        </p:nvSpPr>
        <p:spPr>
          <a:xfrm>
            <a:off x="1" y="6150114"/>
            <a:ext cx="9143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hlinkClick r:id="rId4"/>
              </a:rPr>
              <a:t>Watch Video Here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4922331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letter&#10;&#10;Description automatically generated">
            <a:extLst>
              <a:ext uri="{FF2B5EF4-FFF2-40B4-BE49-F238E27FC236}">
                <a16:creationId xmlns:a16="http://schemas.microsoft.com/office/drawing/2014/main" id="{7F375F77-8049-4AF3-ADD4-DC194B7C05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3999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0EE6C5D-E628-42FF-966C-CA9D5F76701E}"/>
              </a:ext>
            </a:extLst>
          </p:cNvPr>
          <p:cNvSpPr txBox="1"/>
          <p:nvPr/>
        </p:nvSpPr>
        <p:spPr>
          <a:xfrm>
            <a:off x="1" y="6150114"/>
            <a:ext cx="9143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hlinkClick r:id="rId4"/>
              </a:rPr>
              <a:t>Watch Video Here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3602337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Combination Drills</a:t>
            </a:r>
          </a:p>
        </p:txBody>
      </p:sp>
      <p:pic>
        <p:nvPicPr>
          <p:cNvPr id="4" name="Content Placeholder 3" descr="Fig 23-11 Subland drill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762000" y="1981994"/>
            <a:ext cx="7620000" cy="3762375"/>
          </a:xfr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Spade Drill</a:t>
            </a:r>
          </a:p>
        </p:txBody>
      </p:sp>
      <p:pic>
        <p:nvPicPr>
          <p:cNvPr id="4" name="Content Placeholder 3" descr="Fig 23-12A Spade drill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rcRect r="53788" b="9085"/>
          <a:stretch>
            <a:fillRect/>
          </a:stretch>
        </p:blipFill>
        <p:spPr>
          <a:xfrm>
            <a:off x="3177646" y="1371600"/>
            <a:ext cx="2788709" cy="4114800"/>
          </a:xfr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Morse Taper</a:t>
            </a:r>
          </a:p>
        </p:txBody>
      </p:sp>
      <p:pic>
        <p:nvPicPr>
          <p:cNvPr id="4" name="Content Placeholder 3" descr="Fig 23-3A Morse taper shank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rcRect r="2412" b="86531"/>
          <a:stretch>
            <a:fillRect/>
          </a:stretch>
        </p:blipFill>
        <p:spPr>
          <a:xfrm>
            <a:off x="352872" y="2680843"/>
            <a:ext cx="8438255" cy="1496314"/>
          </a:xfr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Universal (Jacobs) Chuck</a:t>
            </a:r>
          </a:p>
        </p:txBody>
      </p:sp>
      <p:pic>
        <p:nvPicPr>
          <p:cNvPr id="4" name="Content Placeholder 3" descr="Fig 23-16A Jacobs chuck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rcRect r="-88" b="52859"/>
          <a:stretch>
            <a:fillRect/>
          </a:stretch>
        </p:blipFill>
        <p:spPr>
          <a:xfrm>
            <a:off x="2168362" y="1447800"/>
            <a:ext cx="4807276" cy="3962400"/>
          </a:xfr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Collet Chuck</a:t>
            </a:r>
          </a:p>
        </p:txBody>
      </p:sp>
      <p:pic>
        <p:nvPicPr>
          <p:cNvPr id="4" name="Content Placeholder 3" descr="Fig 23-16B Collet chuck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rcRect l="-88" t="48825"/>
          <a:stretch>
            <a:fillRect/>
          </a:stretch>
        </p:blipFill>
        <p:spPr>
          <a:xfrm>
            <a:off x="2438967" y="1520408"/>
            <a:ext cx="4266066" cy="3817184"/>
          </a:xfr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Upright Column Drilling Machine</a:t>
            </a:r>
          </a:p>
        </p:txBody>
      </p:sp>
      <p:pic>
        <p:nvPicPr>
          <p:cNvPr id="4" name="Picture 3" descr="A picture containing text, sewing machine, appliance, miller&#10;&#10;Description automatically generated">
            <a:extLst>
              <a:ext uri="{FF2B5EF4-FFF2-40B4-BE49-F238E27FC236}">
                <a16:creationId xmlns:a16="http://schemas.microsoft.com/office/drawing/2014/main" id="{33C88666-CCA8-49B1-A6D3-3E96C1B4F6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1237" y="1417638"/>
            <a:ext cx="3221526" cy="5353183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030F2A95-F95F-4E4C-A475-446083232B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4063" y="1295400"/>
            <a:ext cx="4875873" cy="55011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CNC Turret Drilling Machine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Radial Drill Press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C36D134B-663C-4498-8497-05F934A42B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311" y="1600200"/>
            <a:ext cx="6287377" cy="4610743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Gang Drilling Machine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36B88939-074F-486D-8F75-84B828FD69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9549" y="1905000"/>
            <a:ext cx="4124901" cy="3791479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Spindle Drilling Machine</a:t>
            </a:r>
          </a:p>
        </p:txBody>
      </p:sp>
      <p:pic>
        <p:nvPicPr>
          <p:cNvPr id="5" name="Picture 4" descr="Diagram, engineering drawing&#10;&#10;Description automatically generated">
            <a:extLst>
              <a:ext uri="{FF2B5EF4-FFF2-40B4-BE49-F238E27FC236}">
                <a16:creationId xmlns:a16="http://schemas.microsoft.com/office/drawing/2014/main" id="{B4F0AC37-57E3-46AD-AFB3-0592E24334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8155" y="1752600"/>
            <a:ext cx="3867690" cy="459169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Nomenclature and Geometry of Conventional Twist Drill</a:t>
            </a:r>
          </a:p>
        </p:txBody>
      </p:sp>
      <p:pic>
        <p:nvPicPr>
          <p:cNvPr id="4" name="Content Placeholder 3" descr="Fig 23-1 Twist drill nomenclature and geometry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609600" y="1524000"/>
            <a:ext cx="8435707" cy="5257800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381C9E4-5BDD-4A71-92A8-35A267FDFFA3}"/>
              </a:ext>
            </a:extLst>
          </p:cNvPr>
          <p:cNvSpPr txBox="1"/>
          <p:nvPr/>
        </p:nvSpPr>
        <p:spPr>
          <a:xfrm>
            <a:off x="-31072" y="5105400"/>
            <a:ext cx="364452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lphaLcParenBoth"/>
            </a:pPr>
            <a:r>
              <a:rPr lang="en-US" dirty="0"/>
              <a:t>Straight shank with tang</a:t>
            </a:r>
          </a:p>
          <a:p>
            <a:pPr marL="342900" indent="-342900">
              <a:buAutoNum type="alphaLcParenBoth"/>
            </a:pPr>
            <a:r>
              <a:rPr lang="en-US" dirty="0"/>
              <a:t>Tapered shank with tag</a:t>
            </a:r>
          </a:p>
          <a:p>
            <a:pPr marL="342900" indent="-342900">
              <a:buAutoNum type="alphaLcParenBoth"/>
            </a:pPr>
            <a:r>
              <a:rPr lang="en-US" dirty="0"/>
              <a:t>Straight shank with whistle notch</a:t>
            </a:r>
          </a:p>
          <a:p>
            <a:pPr marL="342900" indent="-342900">
              <a:buAutoNum type="alphaLcParenBoth"/>
            </a:pPr>
            <a:r>
              <a:rPr lang="en-US" dirty="0"/>
              <a:t>Straight shank with flat notch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015F3D49-2EBB-4A55-90A1-991AB54C95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3999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1015C01-BA96-4CF2-B621-79157FDAE851}"/>
              </a:ext>
            </a:extLst>
          </p:cNvPr>
          <p:cNvSpPr txBox="1"/>
          <p:nvPr/>
        </p:nvSpPr>
        <p:spPr>
          <a:xfrm>
            <a:off x="1" y="6150114"/>
            <a:ext cx="9143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hlinkClick r:id="rId4"/>
              </a:rPr>
              <a:t>Watch Video Here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42194711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Reamer Nomenclature</a:t>
            </a:r>
          </a:p>
        </p:txBody>
      </p:sp>
      <p:pic>
        <p:nvPicPr>
          <p:cNvPr id="4" name="Content Placeholder 3" descr="Fig 23-22 Reamer nomenclature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304800" y="1462722"/>
            <a:ext cx="8534400" cy="5120640"/>
          </a:xfr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Counterbore, Countersink &amp; Spot Face</a:t>
            </a:r>
          </a:p>
        </p:txBody>
      </p:sp>
      <p:pic>
        <p:nvPicPr>
          <p:cNvPr id="4" name="Content Placeholder 3" descr="Fig 23-21 Counterbore countersink tools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339191" y="1600200"/>
            <a:ext cx="4465617" cy="4525963"/>
          </a:xfr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-up of a car engine&#10;&#10;Description automatically generated with medium confidence">
            <a:extLst>
              <a:ext uri="{FF2B5EF4-FFF2-40B4-BE49-F238E27FC236}">
                <a16:creationId xmlns:a16="http://schemas.microsoft.com/office/drawing/2014/main" id="{1C242653-F06E-4A54-81C5-7DAC4B028D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605" y="1"/>
            <a:ext cx="9153605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62C09F0-2515-4B71-A0B1-647FAFCDFE69}"/>
              </a:ext>
            </a:extLst>
          </p:cNvPr>
          <p:cNvSpPr txBox="1"/>
          <p:nvPr/>
        </p:nvSpPr>
        <p:spPr>
          <a:xfrm>
            <a:off x="1" y="6150114"/>
            <a:ext cx="9143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hlinkClick r:id="rId4"/>
              </a:rPr>
              <a:t>Watch Video Here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5087066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Shanks</a:t>
            </a:r>
          </a:p>
        </p:txBody>
      </p:sp>
      <p:pic>
        <p:nvPicPr>
          <p:cNvPr id="4" name="Content Placeholder 3" descr="Fig 23-1A Shanks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rcRect r="2500" b="19396"/>
          <a:stretch>
            <a:fillRect/>
          </a:stretch>
        </p:blipFill>
        <p:spPr>
          <a:xfrm>
            <a:off x="192263" y="1524000"/>
            <a:ext cx="8759473" cy="4525962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85C4ACD-418D-4D64-927F-17DD7A53E3D6}"/>
              </a:ext>
            </a:extLst>
          </p:cNvPr>
          <p:cNvSpPr txBox="1"/>
          <p:nvPr/>
        </p:nvSpPr>
        <p:spPr>
          <a:xfrm>
            <a:off x="2971800" y="5181600"/>
            <a:ext cx="364452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lphaLcParenBoth"/>
            </a:pPr>
            <a:r>
              <a:rPr lang="en-US" dirty="0"/>
              <a:t>Straight shank with tang</a:t>
            </a:r>
          </a:p>
          <a:p>
            <a:pPr marL="342900" indent="-342900">
              <a:buAutoNum type="alphaLcParenBoth"/>
            </a:pPr>
            <a:r>
              <a:rPr lang="en-US" dirty="0"/>
              <a:t>Tapered shank with tag</a:t>
            </a:r>
          </a:p>
          <a:p>
            <a:pPr marL="342900" indent="-342900">
              <a:buAutoNum type="alphaLcParenBoth"/>
            </a:pPr>
            <a:r>
              <a:rPr lang="en-US" dirty="0"/>
              <a:t>Straight shank with whistle notch</a:t>
            </a:r>
          </a:p>
          <a:p>
            <a:pPr marL="342900" indent="-342900">
              <a:buAutoNum type="alphaLcParenBoth"/>
            </a:pPr>
            <a:r>
              <a:rPr lang="en-US" dirty="0"/>
              <a:t>Straight shank with flat notch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Shanks and Twist Drill Types</a:t>
            </a:r>
          </a:p>
        </p:txBody>
      </p:sp>
      <p:pic>
        <p:nvPicPr>
          <p:cNvPr id="4" name="Content Placeholder 3" descr="Fig 23-3 Twist drill types and shanks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600200" y="1600200"/>
            <a:ext cx="3522708" cy="4525963"/>
          </a:xfrm>
        </p:spPr>
      </p:pic>
      <p:sp>
        <p:nvSpPr>
          <p:cNvPr id="5" name="TextBox 4"/>
          <p:cNvSpPr txBox="1"/>
          <p:nvPr/>
        </p:nvSpPr>
        <p:spPr>
          <a:xfrm>
            <a:off x="5334000" y="5715000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Straight Shank, three flute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34000" y="5029200"/>
            <a:ext cx="1371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Taper Shank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34000" y="4343400"/>
            <a:ext cx="1600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Straight Shank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34000" y="3810000"/>
            <a:ext cx="1295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Bit Shank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334000" y="3200400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Straight Shank High Helix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334000" y="2514600"/>
            <a:ext cx="297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Straight Shank, Straight Flute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334000" y="1600200"/>
            <a:ext cx="32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Taper Shank, Sub Land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Drill Body</a:t>
            </a:r>
          </a:p>
        </p:txBody>
      </p:sp>
      <p:pic>
        <p:nvPicPr>
          <p:cNvPr id="4" name="Content Placeholder 3" descr="Fig 23-1B Drill Body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rcRect l="23766" r="680" b="64644"/>
          <a:stretch>
            <a:fillRect/>
          </a:stretch>
        </p:blipFill>
        <p:spPr>
          <a:xfrm>
            <a:off x="114300" y="2286000"/>
            <a:ext cx="8915400" cy="2600325"/>
          </a:xfr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 (Cone) Angle</a:t>
            </a:r>
          </a:p>
        </p:txBody>
      </p:sp>
      <p:pic>
        <p:nvPicPr>
          <p:cNvPr id="4" name="Content Placeholder 3" descr="Fig 23-1C Twist drill Point Angle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rcRect r="63641" b="52859"/>
          <a:stretch>
            <a:fillRect/>
          </a:stretch>
        </p:blipFill>
        <p:spPr>
          <a:xfrm>
            <a:off x="2337516" y="1623246"/>
            <a:ext cx="4468968" cy="3611509"/>
          </a:xfr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Drill Point</a:t>
            </a:r>
          </a:p>
        </p:txBody>
      </p:sp>
      <p:pic>
        <p:nvPicPr>
          <p:cNvPr id="4" name="Content Placeholder 3" descr="Fig 23-2 Twist drill conventional geometry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286000" y="1295400"/>
            <a:ext cx="4497547" cy="5132697"/>
          </a:xfr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1127</TotalTime>
  <Words>242</Words>
  <Application>Microsoft Office PowerPoint</Application>
  <PresentationFormat>On-screen Show (4:3)</PresentationFormat>
  <Paragraphs>66</Paragraphs>
  <Slides>32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5" baseType="lpstr">
      <vt:lpstr>Arial</vt:lpstr>
      <vt:lpstr>Calibri</vt:lpstr>
      <vt:lpstr>Office Theme</vt:lpstr>
      <vt:lpstr>Drilling and Hole Making Processes</vt:lpstr>
      <vt:lpstr>PowerPoint Presentation</vt:lpstr>
      <vt:lpstr>Nomenclature and Geometry of Conventional Twist Drill</vt:lpstr>
      <vt:lpstr>PowerPoint Presentation</vt:lpstr>
      <vt:lpstr>Shanks</vt:lpstr>
      <vt:lpstr>Shanks and Twist Drill Types</vt:lpstr>
      <vt:lpstr>Drill Body</vt:lpstr>
      <vt:lpstr>Point (Cone) Angle</vt:lpstr>
      <vt:lpstr>Drill Point</vt:lpstr>
      <vt:lpstr>Drill Point Variations to Reduce Thrust</vt:lpstr>
      <vt:lpstr>Low Thrust Drill Point</vt:lpstr>
      <vt:lpstr>Improper Grinding</vt:lpstr>
      <vt:lpstr>Chisel-Edge Angle</vt:lpstr>
      <vt:lpstr>Web</vt:lpstr>
      <vt:lpstr>Drill Sizes</vt:lpstr>
      <vt:lpstr>Hole Saw</vt:lpstr>
      <vt:lpstr>Center Drill</vt:lpstr>
      <vt:lpstr>Four Steps to an Accurate Hole</vt:lpstr>
      <vt:lpstr>PowerPoint Presentation</vt:lpstr>
      <vt:lpstr>Combination Drills</vt:lpstr>
      <vt:lpstr>Spade Drill</vt:lpstr>
      <vt:lpstr>Morse Taper</vt:lpstr>
      <vt:lpstr>Universal (Jacobs) Chuck</vt:lpstr>
      <vt:lpstr>Collet Chuck</vt:lpstr>
      <vt:lpstr>Upright Column Drilling Machine</vt:lpstr>
      <vt:lpstr>CNC Turret Drilling Machine</vt:lpstr>
      <vt:lpstr>Radial Drill Press</vt:lpstr>
      <vt:lpstr>Gang Drilling Machine</vt:lpstr>
      <vt:lpstr>Multiple Spindle Drilling Machine</vt:lpstr>
      <vt:lpstr>PowerPoint Presentation</vt:lpstr>
      <vt:lpstr>Reamer Nomenclature</vt:lpstr>
      <vt:lpstr>Counterbore, Countersink &amp; Spot Face</vt:lpstr>
    </vt:vector>
  </TitlesOfParts>
  <Company>La Tech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Drilling and Hole Making Processes</dc:title>
  <dc:creator>Ray McKinney</dc:creator>
  <cp:lastModifiedBy>William Long</cp:lastModifiedBy>
  <cp:revision>47</cp:revision>
  <dcterms:created xsi:type="dcterms:W3CDTF">2010-01-14T16:35:29Z</dcterms:created>
  <dcterms:modified xsi:type="dcterms:W3CDTF">2023-03-04T18:42:54Z</dcterms:modified>
</cp:coreProperties>
</file>